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5" r:id="rId4"/>
    <p:sldId id="271" r:id="rId5"/>
    <p:sldId id="269" r:id="rId6"/>
    <p:sldId id="260" r:id="rId7"/>
    <p:sldId id="261" r:id="rId8"/>
    <p:sldId id="258" r:id="rId9"/>
    <p:sldId id="273" r:id="rId10"/>
    <p:sldId id="272" r:id="rId11"/>
    <p:sldId id="262" r:id="rId12"/>
    <p:sldId id="274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sfiles\COusers$\rbedard\Transportation%20Routes\FY%202018\Millbury%20Bus%20Routes%20Riders%20vs%20Listing%20Analysis%20R.E.%202-7-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Highest Student Count of all Three Tiers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'Working Copy'!$N$2:$N$3</c:f>
              <c:strCache>
                <c:ptCount val="2"/>
                <c:pt idx="0">
                  <c:v>Highest</c:v>
                </c:pt>
                <c:pt idx="1">
                  <c:v>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'Working Copy'!$N$4:$N$34</c:f>
              <c:numCache>
                <c:formatCode>General</c:formatCode>
                <c:ptCount val="11"/>
                <c:pt idx="0">
                  <c:v>53</c:v>
                </c:pt>
                <c:pt idx="1">
                  <c:v>60</c:v>
                </c:pt>
                <c:pt idx="2">
                  <c:v>61</c:v>
                </c:pt>
                <c:pt idx="3">
                  <c:v>68</c:v>
                </c:pt>
                <c:pt idx="4">
                  <c:v>80</c:v>
                </c:pt>
                <c:pt idx="5">
                  <c:v>66</c:v>
                </c:pt>
                <c:pt idx="6">
                  <c:v>47</c:v>
                </c:pt>
                <c:pt idx="7">
                  <c:v>46</c:v>
                </c:pt>
                <c:pt idx="8">
                  <c:v>39</c:v>
                </c:pt>
                <c:pt idx="9">
                  <c:v>64</c:v>
                </c:pt>
                <c:pt idx="10">
                  <c:v>61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7396216"/>
        <c:axId val="147293680"/>
      </c:lineChart>
      <c:catAx>
        <c:axId val="147396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Bus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93680"/>
        <c:crosses val="autoZero"/>
        <c:auto val="1"/>
        <c:lblAlgn val="ctr"/>
        <c:lblOffset val="100"/>
        <c:noMultiLvlLbl val="0"/>
      </c:catAx>
      <c:valAx>
        <c:axId val="14729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Highest Student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39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FY 2018 Bus Routes - Riders vs. Assigned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'Working Copy'!$I$2:$I$3</c:f>
              <c:strCache>
                <c:ptCount val="2"/>
                <c:pt idx="0">
                  <c:v>Total</c:v>
                </c:pt>
                <c:pt idx="1">
                  <c:v>3 Tiers - Riders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'Working Copy'!$I$4:$I$34</c:f>
              <c:numCache>
                <c:formatCode>General</c:formatCode>
                <c:ptCount val="11"/>
                <c:pt idx="0">
                  <c:v>96</c:v>
                </c:pt>
                <c:pt idx="1">
                  <c:v>87</c:v>
                </c:pt>
                <c:pt idx="2">
                  <c:v>122</c:v>
                </c:pt>
                <c:pt idx="3">
                  <c:v>94</c:v>
                </c:pt>
                <c:pt idx="4">
                  <c:v>123</c:v>
                </c:pt>
                <c:pt idx="5">
                  <c:v>106</c:v>
                </c:pt>
                <c:pt idx="6">
                  <c:v>57</c:v>
                </c:pt>
                <c:pt idx="7">
                  <c:v>52</c:v>
                </c:pt>
                <c:pt idx="8">
                  <c:v>53</c:v>
                </c:pt>
                <c:pt idx="9">
                  <c:v>79</c:v>
                </c:pt>
                <c:pt idx="10">
                  <c:v>101</c:v>
                </c:pt>
              </c:numCache>
            </c:numRef>
          </c:val>
        </c:ser>
        <c:ser>
          <c:idx val="1"/>
          <c:order val="1"/>
          <c:tx>
            <c:strRef>
              <c:f>'Working Copy'!$P$2:$P$3</c:f>
              <c:strCache>
                <c:ptCount val="2"/>
                <c:pt idx="0">
                  <c:v>Total</c:v>
                </c:pt>
                <c:pt idx="1">
                  <c:v>3 Tiers - Assigned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'Working Copy'!$P$4:$P$34</c:f>
              <c:numCache>
                <c:formatCode>General</c:formatCode>
                <c:ptCount val="11"/>
                <c:pt idx="0">
                  <c:v>132</c:v>
                </c:pt>
                <c:pt idx="1">
                  <c:v>140</c:v>
                </c:pt>
                <c:pt idx="2">
                  <c:v>136</c:v>
                </c:pt>
                <c:pt idx="3">
                  <c:v>183</c:v>
                </c:pt>
                <c:pt idx="4">
                  <c:v>189</c:v>
                </c:pt>
                <c:pt idx="5">
                  <c:v>181</c:v>
                </c:pt>
                <c:pt idx="6">
                  <c:v>104</c:v>
                </c:pt>
                <c:pt idx="7">
                  <c:v>117</c:v>
                </c:pt>
                <c:pt idx="8">
                  <c:v>116</c:v>
                </c:pt>
                <c:pt idx="9">
                  <c:v>149</c:v>
                </c:pt>
                <c:pt idx="10">
                  <c:v>157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7452008"/>
        <c:axId val="147458296"/>
      </c:barChart>
      <c:catAx>
        <c:axId val="147452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Bus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458296"/>
        <c:crosses val="autoZero"/>
        <c:auto val="1"/>
        <c:lblAlgn val="ctr"/>
        <c:lblOffset val="100"/>
        <c:noMultiLvlLbl val="0"/>
      </c:catAx>
      <c:valAx>
        <c:axId val="147458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45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3/14/2018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3/14/2018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3/14/2018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521008"/>
            <a:ext cx="9601200" cy="2213362"/>
          </a:xfrm>
        </p:spPr>
        <p:txBody>
          <a:bodyPr/>
          <a:lstStyle/>
          <a:p>
            <a:r>
              <a:rPr lang="en-US" dirty="0" smtClean="0"/>
              <a:t>School Bus Reduction Proposal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95400" y="5674406"/>
            <a:ext cx="9601200" cy="803305"/>
          </a:xfrm>
        </p:spPr>
        <p:txBody>
          <a:bodyPr>
            <a:normAutofit/>
          </a:bodyPr>
          <a:lstStyle/>
          <a:p>
            <a:r>
              <a:rPr lang="en-US" dirty="0" smtClean="0"/>
              <a:t>Reducing Millbury’s Eleven 3-Tiered Bus Routes to Ten 3-Tiered Bus Routes</a:t>
            </a:r>
          </a:p>
          <a:p>
            <a:r>
              <a:rPr lang="en-US" dirty="0"/>
              <a:t>f</a:t>
            </a:r>
            <a:r>
              <a:rPr lang="en-US" dirty="0" smtClean="0"/>
              <a:t>or the 2018-2019 School Year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522" y="205099"/>
            <a:ext cx="4160377" cy="208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115227"/>
              </p:ext>
            </p:extLst>
          </p:nvPr>
        </p:nvGraphicFramePr>
        <p:xfrm>
          <a:off x="1435694" y="375787"/>
          <a:ext cx="8733801" cy="604210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77652"/>
                <a:gridCol w="6159428"/>
                <a:gridCol w="1296721"/>
              </a:tblGrid>
              <a:tr h="40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BUS 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Reversed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MILLBURY HIGH SCHOOL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6:46 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9 AUBURN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2:17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6:47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16 AUBURN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2:16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6:47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56 AUBURN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2:16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6:53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456 GREENWOOD 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2:15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6:54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GREENWOOD ST @ CYNDY LN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2:14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6:55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GREENWOOD ST @ TAINTER HILL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2:13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6:56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403 GREENWOOD 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2:12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6:57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HAWTHORNE ST @ BORDER AVE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2:11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6:58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GREENWOOD ST @ ROGERS 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2:10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6:58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GREENWOOD ST @ CHUNIS AVE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2:10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6:58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366 GREENWOOD 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2:10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6:59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52 MCCRACKEN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2:09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7:00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82 MCCRACKEN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2:08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7:00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92 MCCRACKEN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2:08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7:01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2 HIDDEN MEADOW DR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2:07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7:02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97 MCCRAKEN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2:06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7:02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59 MCCRAKEN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2:06 PM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7:04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27 MCCRACKEN 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2:04 PM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7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7:09 AM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MILLBURY JUNIOR SENIOR HIGH SCHOOL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1:55 PM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64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4617" y="871671"/>
            <a:ext cx="8426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Next Steps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247687" y="2230452"/>
            <a:ext cx="9913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School Committee Authorization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Continue Discussions with AA Transportation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Drive/Test Revised Routes for Timing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Continue Discussions with Leadership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Begin Discussion with Millbury Teachers’ Association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Determine Possible Change in Start/End Times for School Day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Determine Feasibility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Talk to Stakeholders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Recommend Reduction of One Bus for the 2018-2019 School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72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currently have in district transportation: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 Big Buses (contracted)</a:t>
            </a:r>
          </a:p>
          <a:p>
            <a:r>
              <a:rPr lang="en-US" dirty="0"/>
              <a:t>3</a:t>
            </a:r>
            <a:r>
              <a:rPr lang="en-US" dirty="0" smtClean="0"/>
              <a:t> Mini-buses (2 contracted, 1 MPS owned) for Pre-K, SPED and difficult access areas</a:t>
            </a:r>
          </a:p>
          <a:p>
            <a:r>
              <a:rPr lang="en-US" dirty="0" smtClean="0"/>
              <a:t>1 Wheelchair bus (contracted) for SPED</a:t>
            </a:r>
          </a:p>
          <a:p>
            <a:pPr marL="45720" indent="0">
              <a:buNone/>
            </a:pPr>
            <a:r>
              <a:rPr lang="en-US" u="sng" dirty="0" smtClean="0"/>
              <a:t>3-Tiers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Millbury Jr./Sr. High School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R.E. Shaw Elementary School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Elmwood Street School/Assumption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 propose in district transportation </a:t>
            </a:r>
            <a:br>
              <a:rPr lang="en-US" dirty="0" smtClean="0"/>
            </a:br>
            <a:r>
              <a:rPr lang="en-US" dirty="0" smtClean="0"/>
              <a:t>for the next school year: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Big Buses (contracted) </a:t>
            </a:r>
            <a:r>
              <a:rPr lang="en-US" sz="2400" b="1" dirty="0" smtClean="0">
                <a:solidFill>
                  <a:srgbClr val="FF0000"/>
                </a:solidFill>
              </a:rPr>
              <a:t>***REDUCE BY 1***</a:t>
            </a:r>
          </a:p>
          <a:p>
            <a:r>
              <a:rPr lang="en-US" dirty="0"/>
              <a:t>3</a:t>
            </a:r>
            <a:r>
              <a:rPr lang="en-US" dirty="0" smtClean="0"/>
              <a:t> Mini-buses (2 contracted, 1 MPS owned) for Pre-K, SPED and difficult access areas</a:t>
            </a:r>
          </a:p>
          <a:p>
            <a:r>
              <a:rPr lang="en-US" dirty="0" smtClean="0"/>
              <a:t>1 Wheelchair bus (contracted) for SPED</a:t>
            </a:r>
          </a:p>
          <a:p>
            <a:pPr marL="45720" indent="0">
              <a:buNone/>
            </a:pPr>
            <a:r>
              <a:rPr lang="en-US" u="sng" dirty="0" smtClean="0"/>
              <a:t>3-Tiers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Millbury Jr./Sr. High School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R.E. Shaw Elementary School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Elmwood Street School/Assumption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0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343" y="905854"/>
            <a:ext cx="4206240" cy="132459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The 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flipV="1">
            <a:off x="7470648" y="6089903"/>
            <a:ext cx="420624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88061"/>
              </p:ext>
            </p:extLst>
          </p:nvPr>
        </p:nvGraphicFramePr>
        <p:xfrm>
          <a:off x="615297" y="758952"/>
          <a:ext cx="5024926" cy="22577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51997"/>
                <a:gridCol w="1937865"/>
                <a:gridCol w="1735064"/>
              </a:tblGrid>
              <a:tr h="564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Fiscal 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Total Enrollment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Total Ridership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                      1,800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                  1,068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        1,751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    1,049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        1,745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                      970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929522"/>
              </p:ext>
            </p:extLst>
          </p:nvPr>
        </p:nvGraphicFramePr>
        <p:xfrm>
          <a:off x="290557" y="3424727"/>
          <a:ext cx="5469308" cy="283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790423"/>
              </p:ext>
            </p:extLst>
          </p:nvPr>
        </p:nvGraphicFramePr>
        <p:xfrm>
          <a:off x="6110243" y="2647059"/>
          <a:ext cx="5435125" cy="32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74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Pro’s and Con’s of Reducing Bus Routes to 10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Pro’s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Con’s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Risk: Ridership May Increase</a:t>
            </a:r>
          </a:p>
          <a:p>
            <a:r>
              <a:rPr lang="en-US" dirty="0" smtClean="0"/>
              <a:t>Risk: Enrollment May Increase</a:t>
            </a:r>
          </a:p>
          <a:p>
            <a:r>
              <a:rPr lang="en-US" dirty="0" smtClean="0"/>
              <a:t>Risk: May Need to Add Back Route</a:t>
            </a:r>
          </a:p>
          <a:p>
            <a:r>
              <a:rPr lang="en-US" dirty="0" smtClean="0"/>
              <a:t>Length of Time to Complete the Routes will Increase</a:t>
            </a:r>
          </a:p>
          <a:p>
            <a:r>
              <a:rPr lang="en-US" dirty="0" smtClean="0"/>
              <a:t>Change School(s) Start/End Times</a:t>
            </a:r>
          </a:p>
          <a:p>
            <a:r>
              <a:rPr lang="en-US" dirty="0" smtClean="0"/>
              <a:t>Teacher Negotiation for Start/End Times</a:t>
            </a:r>
          </a:p>
          <a:p>
            <a:endParaRPr lang="en-US" dirty="0" smtClean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$70,616 Annual Savings</a:t>
            </a:r>
          </a:p>
          <a:p>
            <a:r>
              <a:rPr lang="en-US" dirty="0" smtClean="0"/>
              <a:t>Savings can be used to Save </a:t>
            </a:r>
            <a:r>
              <a:rPr lang="en-US" dirty="0"/>
              <a:t>J</a:t>
            </a:r>
            <a:r>
              <a:rPr lang="en-US" dirty="0" smtClean="0"/>
              <a:t>obs</a:t>
            </a:r>
          </a:p>
          <a:p>
            <a:r>
              <a:rPr lang="en-US" dirty="0" smtClean="0"/>
              <a:t>Efficiency</a:t>
            </a:r>
          </a:p>
          <a:p>
            <a:r>
              <a:rPr lang="en-US" dirty="0" smtClean="0"/>
              <a:t>Savings Benefit is for Each Year Moving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7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Neighbors with Similar Total Enrollment: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834869"/>
              </p:ext>
            </p:extLst>
          </p:nvPr>
        </p:nvGraphicFramePr>
        <p:xfrm>
          <a:off x="3743058" y="2025356"/>
          <a:ext cx="4529271" cy="305939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67327"/>
                <a:gridCol w="1566729"/>
                <a:gridCol w="1595215"/>
              </a:tblGrid>
              <a:tr h="83438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District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Enrollment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Total Buses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50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Millbury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         1,727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50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Leicester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         1,574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50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Oxford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         1,797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50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Uxbridge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         1,835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50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Webster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          1,854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96127" y="5494946"/>
            <a:ext cx="5512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Oxford has 7 buses for the high school and Webster has 9 buses with 10 routes.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658026"/>
            <a:ext cx="9601200" cy="1939895"/>
          </a:xfrm>
        </p:spPr>
        <p:txBody>
          <a:bodyPr/>
          <a:lstStyle/>
          <a:p>
            <a:r>
              <a:rPr lang="en-US" dirty="0" smtClean="0"/>
              <a:t>Actual School </a:t>
            </a:r>
            <a:br>
              <a:rPr lang="en-US" dirty="0" smtClean="0"/>
            </a:br>
            <a:r>
              <a:rPr lang="en-US" dirty="0" smtClean="0"/>
              <a:t>Start and End Times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295400" y="2768836"/>
            <a:ext cx="9601200" cy="3794333"/>
          </a:xfrm>
        </p:spPr>
        <p:txBody>
          <a:bodyPr>
            <a:noAutofit/>
          </a:bodyPr>
          <a:lstStyle/>
          <a:p>
            <a:r>
              <a:rPr lang="en-US" sz="2400" dirty="0" smtClean="0"/>
              <a:t>Millbury Jr./Sr. High School</a:t>
            </a:r>
          </a:p>
          <a:p>
            <a:r>
              <a:rPr lang="en-US" sz="2400" dirty="0" smtClean="0"/>
              <a:t>School Day: 7:40 to 1:57</a:t>
            </a:r>
          </a:p>
          <a:p>
            <a:r>
              <a:rPr lang="en-US" sz="2400" dirty="0" smtClean="0"/>
              <a:t>Students currently arrive between 7:00 to 7:20</a:t>
            </a:r>
          </a:p>
          <a:p>
            <a:endParaRPr lang="en-US" sz="2400" dirty="0"/>
          </a:p>
          <a:p>
            <a:r>
              <a:rPr lang="en-US" sz="2400" dirty="0" smtClean="0"/>
              <a:t>R.E. Shaw Elementary School</a:t>
            </a:r>
          </a:p>
          <a:p>
            <a:r>
              <a:rPr lang="en-US" sz="2400" dirty="0" smtClean="0"/>
              <a:t>School Day: 7:49 to 2:20</a:t>
            </a:r>
          </a:p>
          <a:p>
            <a:r>
              <a:rPr lang="en-US" sz="2400" dirty="0" smtClean="0"/>
              <a:t>Students currently arrive between 7:40 and 7:55</a:t>
            </a:r>
          </a:p>
          <a:p>
            <a:endParaRPr lang="en-US" sz="2400" dirty="0"/>
          </a:p>
          <a:p>
            <a:r>
              <a:rPr lang="en-US" sz="2400" dirty="0" smtClean="0"/>
              <a:t>Elmwood Street School</a:t>
            </a:r>
          </a:p>
          <a:p>
            <a:r>
              <a:rPr lang="en-US" sz="2400" dirty="0" smtClean="0"/>
              <a:t>School Day: 8:30 to 3:16</a:t>
            </a:r>
          </a:p>
          <a:p>
            <a:r>
              <a:rPr lang="en-US" sz="2400" dirty="0" smtClean="0"/>
              <a:t>Students currently arrive between 8:20 and 8:35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2947" y="406060"/>
            <a:ext cx="1857577" cy="19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6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406060"/>
            <a:ext cx="9601200" cy="96126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 Between Tiers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295400" y="1786072"/>
            <a:ext cx="9601200" cy="4965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Millbury Jr./Sr. High School</a:t>
            </a:r>
          </a:p>
          <a:p>
            <a:r>
              <a:rPr lang="en-US" sz="2400" dirty="0" smtClean="0"/>
              <a:t>School Day: 7:40 to 1:57</a:t>
            </a:r>
          </a:p>
          <a:p>
            <a:r>
              <a:rPr lang="en-US" sz="2400" dirty="0" smtClean="0"/>
              <a:t>Students currently arrive between 7:00 to 7:20</a:t>
            </a:r>
          </a:p>
          <a:p>
            <a:endParaRPr lang="en-US" sz="2400" dirty="0"/>
          </a:p>
          <a:p>
            <a:r>
              <a:rPr lang="en-US" sz="2400" dirty="0" smtClean="0"/>
              <a:t>R.E. Shaw Elementary School</a:t>
            </a:r>
          </a:p>
          <a:p>
            <a:r>
              <a:rPr lang="en-US" sz="2400" dirty="0" smtClean="0"/>
              <a:t>School Day: 7:49 to 2:20</a:t>
            </a:r>
          </a:p>
          <a:p>
            <a:r>
              <a:rPr lang="en-US" sz="2400" dirty="0" smtClean="0"/>
              <a:t>Students currently arrive between 7:40 and 7:55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By School Day: 9 Minutes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By Arrival Time: 35-40 Minutes</a:t>
            </a:r>
          </a:p>
          <a:p>
            <a:endParaRPr lang="en-US" sz="2400" dirty="0"/>
          </a:p>
          <a:p>
            <a:r>
              <a:rPr lang="en-US" sz="2400" dirty="0" smtClean="0"/>
              <a:t>Elmwood Street School</a:t>
            </a:r>
          </a:p>
          <a:p>
            <a:r>
              <a:rPr lang="en-US" sz="2400" dirty="0" smtClean="0"/>
              <a:t>School Day: 8:30 to 3:16</a:t>
            </a:r>
          </a:p>
          <a:p>
            <a:r>
              <a:rPr lang="en-US" sz="2400" dirty="0" smtClean="0"/>
              <a:t>Students currently arrive between 8:20 and 8:35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By School Day: 41 Minutes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By Arrival Time: 40 Minutes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2947" y="406060"/>
            <a:ext cx="1857577" cy="19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5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Specifics of Reducing Routes from 11 to 10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Reduction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u="sng" dirty="0" smtClean="0"/>
              <a:t>Bus Stops Transferred To: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454969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/>
              <a:t>Bus #1</a:t>
            </a:r>
          </a:p>
          <a:p>
            <a:r>
              <a:rPr lang="en-US" sz="1900" dirty="0" smtClean="0"/>
              <a:t>Bus #3</a:t>
            </a:r>
          </a:p>
          <a:p>
            <a:r>
              <a:rPr lang="en-US" sz="1900" dirty="0" smtClean="0"/>
              <a:t>Bus #7</a:t>
            </a:r>
          </a:p>
          <a:p>
            <a:r>
              <a:rPr lang="en-US" sz="1900" dirty="0" smtClean="0"/>
              <a:t>Bus #10</a:t>
            </a:r>
          </a:p>
          <a:p>
            <a:r>
              <a:rPr lang="en-US" sz="1900" dirty="0" smtClean="0"/>
              <a:t>Bus #11</a:t>
            </a:r>
          </a:p>
          <a:p>
            <a:r>
              <a:rPr lang="en-US" sz="1900" dirty="0" smtClean="0"/>
              <a:t>Some of the changes are coming from other routes being adjusted</a:t>
            </a:r>
          </a:p>
          <a:p>
            <a:r>
              <a:rPr lang="en-US" sz="1900" dirty="0" smtClean="0"/>
              <a:t>Most of the Bus #9 Stops are being transferred to Bus #11</a:t>
            </a:r>
          </a:p>
          <a:p>
            <a:endParaRPr lang="en-US" dirty="0" smtClean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 #9 Eliminated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5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705</Words>
  <Application>Microsoft Office PowerPoint</Application>
  <PresentationFormat>Widescreen</PresentationFormat>
  <Paragraphs>182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 Antiqua</vt:lpstr>
      <vt:lpstr>Calibri</vt:lpstr>
      <vt:lpstr>Banded Design Yellow 16x9</vt:lpstr>
      <vt:lpstr>School Bus Reduction Proposal</vt:lpstr>
      <vt:lpstr>We currently have in district transportation:</vt:lpstr>
      <vt:lpstr>We propose in district transportation  for the next school year:</vt:lpstr>
      <vt:lpstr>The Data</vt:lpstr>
      <vt:lpstr>Pro’s and Con’s of Reducing Bus Routes to 10</vt:lpstr>
      <vt:lpstr>Neighbors with Similar Total Enrollment:</vt:lpstr>
      <vt:lpstr>Actual School  Start and End Times</vt:lpstr>
      <vt:lpstr>Time Between Tiers</vt:lpstr>
      <vt:lpstr>Specifics of Reducing Routes from 11 to 10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2018-03-03T16:58:43Z</dcterms:created>
  <dcterms:modified xsi:type="dcterms:W3CDTF">2018-03-14T22:25:08Z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